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61" r:id="rId8"/>
    <p:sldId id="262" r:id="rId9"/>
    <p:sldId id="263" r:id="rId10"/>
    <p:sldId id="264" r:id="rId11"/>
    <p:sldId id="265" r:id="rId12"/>
    <p:sldId id="267" r:id="rId13"/>
    <p:sldId id="268" r:id="rId14"/>
    <p:sldId id="277" r:id="rId15"/>
    <p:sldId id="269" r:id="rId16"/>
    <p:sldId id="278"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E8CCAF-9371-4B26-8B34-3895F7EA50E3}"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63537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8CCAF-9371-4B26-8B34-3895F7EA50E3}"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234480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8CCAF-9371-4B26-8B34-3895F7EA50E3}"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38098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8CCAF-9371-4B26-8B34-3895F7EA50E3}"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65571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E8CCAF-9371-4B26-8B34-3895F7EA50E3}"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29204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E8CCAF-9371-4B26-8B34-3895F7EA50E3}"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347768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E8CCAF-9371-4B26-8B34-3895F7EA50E3}" type="datetimeFigureOut">
              <a:rPr lang="en-US" smtClean="0"/>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38288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E8CCAF-9371-4B26-8B34-3895F7EA50E3}" type="datetimeFigureOut">
              <a:rPr lang="en-US" smtClean="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53007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8CCAF-9371-4B26-8B34-3895F7EA50E3}" type="datetimeFigureOut">
              <a:rPr lang="en-US" smtClean="0"/>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63606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E8CCAF-9371-4B26-8B34-3895F7EA50E3}"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387683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E8CCAF-9371-4B26-8B34-3895F7EA50E3}"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367671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8CCAF-9371-4B26-8B34-3895F7EA50E3}" type="datetimeFigureOut">
              <a:rPr lang="en-US" smtClean="0"/>
              <a:t>11/25/2025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06C4D-7869-4B93-962E-87ED4C9340B4}" type="slidenum">
              <a:rPr lang="en-US" smtClean="0"/>
              <a:t>‹#›</a:t>
            </a:fld>
            <a:endParaRPr lang="en-US"/>
          </a:p>
        </p:txBody>
      </p:sp>
    </p:spTree>
    <p:extLst>
      <p:ext uri="{BB962C8B-B14F-4D97-AF65-F5344CB8AC3E}">
        <p14:creationId xmlns:p14="http://schemas.microsoft.com/office/powerpoint/2010/main" val="335954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10" name="object 4"/>
          <p:cNvSpPr/>
          <p:nvPr/>
        </p:nvSpPr>
        <p:spPr>
          <a:xfrm>
            <a:off x="2926080" y="6022848"/>
            <a:ext cx="624840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pPr algn="ctr"/>
            <a:r>
              <a:rPr lang="en-US" sz="2400" b="1" dirty="0">
                <a:solidFill>
                  <a:schemeClr val="bg1"/>
                </a:solidFill>
              </a:rPr>
              <a:t>GYNAECOLOGY 20th	</a:t>
            </a:r>
          </a:p>
          <a:p>
            <a:pPr algn="ctr"/>
            <a:r>
              <a:rPr lang="en-US" sz="2400" b="1" dirty="0">
                <a:solidFill>
                  <a:schemeClr val="bg1"/>
                </a:solidFill>
              </a:rPr>
              <a:t>EDITION by Ten Teachers</a:t>
            </a:r>
            <a:endParaRPr sz="2400" b="1" dirty="0">
              <a:solidFill>
                <a:schemeClr val="bg1"/>
              </a:solidFill>
            </a:endParaRPr>
          </a:p>
        </p:txBody>
      </p:sp>
      <p:sp>
        <p:nvSpPr>
          <p:cNvPr id="11" name="Rectangle 10"/>
          <p:cNvSpPr/>
          <p:nvPr/>
        </p:nvSpPr>
        <p:spPr>
          <a:xfrm>
            <a:off x="2442268" y="1812121"/>
            <a:ext cx="6732212" cy="2185214"/>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800" b="1" kern="0" dirty="0">
                <a:solidFill>
                  <a:srgbClr val="000000"/>
                </a:solidFill>
                <a:latin typeface="Times New Roman" pitchFamily="18" charset="0"/>
                <a:cs typeface="Times New Roman" pitchFamily="18" charset="0"/>
              </a:rPr>
              <a:t>REPRODUCTIVE</a:t>
            </a:r>
            <a:endParaRPr kumimoji="0" lang="en-US" sz="2800" b="1"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a:p>
            <a:pPr lvl="0" fontAlgn="base">
              <a:spcBef>
                <a:spcPct val="0"/>
              </a:spcBef>
              <a:spcAft>
                <a:spcPct val="0"/>
              </a:spcAft>
              <a:defRPr/>
            </a:pPr>
            <a:r>
              <a:rPr lang="en-US" b="1" kern="0" dirty="0">
                <a:solidFill>
                  <a:srgbClr val="000000"/>
                </a:solidFill>
              </a:rPr>
              <a:t>Lecture </a:t>
            </a:r>
          </a:p>
          <a:p>
            <a:pPr lvl="0" fontAlgn="base">
              <a:spcBef>
                <a:spcPct val="0"/>
              </a:spcBef>
              <a:spcAft>
                <a:spcPct val="0"/>
              </a:spcAft>
              <a:defRPr/>
            </a:pPr>
            <a:r>
              <a:rPr lang="en-US" b="1" kern="0" dirty="0">
                <a:solidFill>
                  <a:srgbClr val="000000"/>
                </a:solidFill>
              </a:rPr>
              <a:t>Duration : 1 hour   </a:t>
            </a:r>
          </a:p>
          <a:p>
            <a:pPr lvl="0" fontAlgn="base">
              <a:spcBef>
                <a:spcPct val="0"/>
              </a:spcBef>
              <a:spcAft>
                <a:spcPct val="0"/>
              </a:spcAft>
              <a:defRPr/>
            </a:pPr>
            <a:r>
              <a:rPr lang="en-US" b="1" kern="0" dirty="0">
                <a:solidFill>
                  <a:srgbClr val="000000"/>
                </a:solidFill>
              </a:rPr>
              <a:t>                                         GENITAL PROLAPSE</a:t>
            </a:r>
          </a:p>
          <a:p>
            <a:pPr lvl="0" algn="ctr" fontAlgn="base">
              <a:spcBef>
                <a:spcPct val="0"/>
              </a:spcBef>
              <a:spcAft>
                <a:spcPct val="0"/>
              </a:spcAft>
              <a:defRPr/>
            </a:pPr>
            <a:r>
              <a:rPr lang="en-US" b="1" i="1" dirty="0">
                <a:solidFill>
                  <a:srgbClr val="FF0000"/>
                </a:solidFill>
                <a:latin typeface="Times New Roman" pitchFamily="18" charset="0"/>
                <a:cs typeface="Times New Roman" pitchFamily="18" charset="0"/>
              </a:rPr>
              <a:t>Presented by </a:t>
            </a:r>
          </a:p>
          <a:p>
            <a:pPr algn="ctr" fontAlgn="base">
              <a:spcBef>
                <a:spcPct val="0"/>
              </a:spcBef>
              <a:spcAft>
                <a:spcPct val="0"/>
              </a:spcAft>
              <a:defRPr/>
            </a:pPr>
            <a:r>
              <a:rPr lang="en-US" b="1" i="1" dirty="0">
                <a:solidFill>
                  <a:srgbClr val="FF0000"/>
                </a:solidFill>
                <a:latin typeface="Times New Roman" pitchFamily="18" charset="0"/>
                <a:cs typeface="Times New Roman" pitchFamily="18" charset="0"/>
              </a:rPr>
              <a:t>Dr.HAWRA MAITHAM AHMED</a:t>
            </a:r>
            <a:endParaRPr lang="en-US" sz="1600" b="1" i="1" dirty="0">
              <a:solidFill>
                <a:srgbClr val="FF0000"/>
              </a:solidFill>
              <a:latin typeface="Times New Roman" pitchFamily="18" charset="0"/>
              <a:cs typeface="Times New Roman"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b="1" i="0" u="none" strike="noStrike" kern="0" cap="none" spc="0" normalizeH="0" baseline="0" noProof="0" dirty="0">
              <a:ln>
                <a:noFill/>
              </a:ln>
              <a:solidFill>
                <a:srgbClr val="000000"/>
              </a:solidFill>
              <a:effectLst/>
              <a:uLnTx/>
              <a:uFillTx/>
            </a:endParaRPr>
          </a:p>
        </p:txBody>
      </p:sp>
      <p:sp>
        <p:nvSpPr>
          <p:cNvPr id="12" name="Rectangle 11"/>
          <p:cNvSpPr/>
          <p:nvPr/>
        </p:nvSpPr>
        <p:spPr>
          <a:xfrm>
            <a:off x="2118167" y="3780112"/>
            <a:ext cx="8329382" cy="2308324"/>
          </a:xfrm>
          <a:prstGeom prst="rect">
            <a:avLst/>
          </a:prstGeom>
        </p:spPr>
        <p:txBody>
          <a:bodyPr wrap="square">
            <a:spAutoFit/>
          </a:bodyPr>
          <a:lstStyle/>
          <a:p>
            <a:pPr algn="l" fontAlgn="base">
              <a:spcBef>
                <a:spcPct val="0"/>
              </a:spcBef>
              <a:spcAft>
                <a:spcPct val="0"/>
              </a:spcAft>
            </a:pPr>
            <a:r>
              <a:rPr lang="en-US" sz="2400" b="1" dirty="0">
                <a:solidFill>
                  <a:srgbClr val="000000"/>
                </a:solidFill>
                <a:cs typeface="+mj-cs"/>
              </a:rPr>
              <a:t>Block staff:</a:t>
            </a:r>
          </a:p>
          <a:p>
            <a:pPr fontAlgn="base">
              <a:spcBef>
                <a:spcPct val="0"/>
              </a:spcBef>
              <a:spcAft>
                <a:spcPct val="0"/>
              </a:spcAft>
            </a:pPr>
            <a:r>
              <a:rPr lang="en-US" sz="2400" dirty="0" err="1">
                <a:solidFill>
                  <a:srgbClr val="000000"/>
                </a:solidFill>
              </a:rPr>
              <a:t>Dr.Marwa</a:t>
            </a:r>
            <a:r>
              <a:rPr lang="en-US" sz="2400" dirty="0">
                <a:solidFill>
                  <a:srgbClr val="000000"/>
                </a:solidFill>
              </a:rPr>
              <a:t> Sadik  </a:t>
            </a:r>
            <a:r>
              <a:rPr lang="en-US" sz="2400" dirty="0">
                <a:solidFill>
                  <a:srgbClr val="000000"/>
                </a:solidFill>
                <a:cs typeface="+mj-cs"/>
              </a:rPr>
              <a:t>                                             </a:t>
            </a:r>
          </a:p>
          <a:p>
            <a:pPr fontAlgn="base">
              <a:spcBef>
                <a:spcPct val="0"/>
              </a:spcBef>
              <a:spcAft>
                <a:spcPct val="0"/>
              </a:spcAft>
            </a:pPr>
            <a:r>
              <a:rPr lang="en-US" sz="2400" dirty="0" err="1">
                <a:solidFill>
                  <a:srgbClr val="000000"/>
                </a:solidFill>
              </a:rPr>
              <a:t>DrHeba</a:t>
            </a:r>
            <a:r>
              <a:rPr lang="en-US" sz="2400" dirty="0">
                <a:solidFill>
                  <a:srgbClr val="000000"/>
                </a:solidFill>
              </a:rPr>
              <a:t> </a:t>
            </a:r>
            <a:r>
              <a:rPr lang="en-US" sz="2400" dirty="0" err="1">
                <a:solidFill>
                  <a:srgbClr val="000000"/>
                </a:solidFill>
              </a:rPr>
              <a:t>salman</a:t>
            </a:r>
            <a:endParaRPr lang="en-US" sz="2400" dirty="0">
              <a:solidFill>
                <a:srgbClr val="000000"/>
              </a:solidFill>
            </a:endParaRPr>
          </a:p>
          <a:p>
            <a:pPr fontAlgn="base">
              <a:spcBef>
                <a:spcPct val="0"/>
              </a:spcBef>
              <a:spcAft>
                <a:spcPct val="0"/>
              </a:spcAft>
            </a:pPr>
            <a:r>
              <a:rPr lang="en-US" sz="2400" dirty="0" err="1">
                <a:solidFill>
                  <a:srgbClr val="000000"/>
                </a:solidFill>
              </a:rPr>
              <a:t>Dr.Safa</a:t>
            </a:r>
            <a:r>
              <a:rPr lang="en-US" sz="2400" dirty="0">
                <a:solidFill>
                  <a:srgbClr val="000000"/>
                </a:solidFill>
              </a:rPr>
              <a:t> </a:t>
            </a:r>
            <a:r>
              <a:rPr lang="en-US" sz="2400" dirty="0" err="1">
                <a:solidFill>
                  <a:srgbClr val="000000"/>
                </a:solidFill>
              </a:rPr>
              <a:t>keffah</a:t>
            </a:r>
            <a:endParaRPr lang="en-US" sz="2400" dirty="0">
              <a:solidFill>
                <a:srgbClr val="000000"/>
              </a:solidFill>
            </a:endParaRPr>
          </a:p>
          <a:p>
            <a:pPr fontAlgn="base">
              <a:spcBef>
                <a:spcPct val="0"/>
              </a:spcBef>
              <a:spcAft>
                <a:spcPct val="0"/>
              </a:spcAft>
            </a:pPr>
            <a:r>
              <a:rPr lang="en-US" sz="2400" dirty="0" err="1">
                <a:solidFill>
                  <a:srgbClr val="000000"/>
                </a:solidFill>
              </a:rPr>
              <a:t>Dr.Nisreen</a:t>
            </a:r>
            <a:r>
              <a:rPr lang="en-US" sz="2400" dirty="0">
                <a:solidFill>
                  <a:srgbClr val="000000"/>
                </a:solidFill>
              </a:rPr>
              <a:t> </a:t>
            </a:r>
            <a:r>
              <a:rPr lang="en-US" sz="2400">
                <a:solidFill>
                  <a:srgbClr val="000000"/>
                </a:solidFill>
              </a:rPr>
              <a:t>muhssen</a:t>
            </a:r>
            <a:endParaRPr lang="en-US" sz="2400" dirty="0">
              <a:solidFill>
                <a:srgbClr val="000000"/>
              </a:solidFill>
            </a:endParaRPr>
          </a:p>
          <a:p>
            <a:pPr fontAlgn="base">
              <a:spcBef>
                <a:spcPct val="0"/>
              </a:spcBef>
              <a:spcAft>
                <a:spcPct val="0"/>
              </a:spcAft>
            </a:pPr>
            <a:endParaRPr lang="en-US" sz="2400" dirty="0">
              <a:solidFill>
                <a:srgbClr val="000000"/>
              </a:solidFill>
            </a:endParaRPr>
          </a:p>
        </p:txBody>
      </p:sp>
      <p:sp>
        <p:nvSpPr>
          <p:cNvPr id="13" name="Rectangle 12"/>
          <p:cNvSpPr/>
          <p:nvPr/>
        </p:nvSpPr>
        <p:spPr>
          <a:xfrm>
            <a:off x="2949173" y="858014"/>
            <a:ext cx="5907406"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rPr>
              <a:t>Academic year 2025-2026</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a:solidFill>
                  <a:srgbClr val="000000"/>
                </a:solidFill>
              </a:rPr>
              <a:t>5</a:t>
            </a:r>
            <a:r>
              <a:rPr lang="en-US" sz="2800" b="1" kern="0" baseline="30000" dirty="0">
                <a:solidFill>
                  <a:srgbClr val="000000"/>
                </a:solidFill>
              </a:rPr>
              <a:t>th</a:t>
            </a:r>
            <a:r>
              <a:rPr lang="en-US" sz="2800" b="1" kern="0" dirty="0">
                <a:solidFill>
                  <a:srgbClr val="000000"/>
                </a:solidFill>
              </a:rPr>
              <a:t> year </a:t>
            </a:r>
            <a:endParaRPr kumimoji="0" lang="en-US" sz="28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49964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49124" y="1400537"/>
            <a:ext cx="8762035" cy="4664597"/>
          </a:xfrm>
          <a:prstGeom prst="rect">
            <a:avLst/>
          </a:prstGeom>
          <a:noFill/>
        </p:spPr>
        <p:txBody>
          <a:bodyPr wrap="square" rtlCol="0">
            <a:spAutoFit/>
          </a:bodyPr>
          <a:lstStyle/>
          <a:p>
            <a:endParaRPr lang="en-US" dirty="0"/>
          </a:p>
        </p:txBody>
      </p:sp>
      <p:pic>
        <p:nvPicPr>
          <p:cNvPr id="10" name="Picture 9">
            <a:extLst>
              <a:ext uri="{FF2B5EF4-FFF2-40B4-BE49-F238E27FC236}">
                <a16:creationId xmlns:a16="http://schemas.microsoft.com/office/drawing/2014/main" id="{12A7E180-EA34-E8C3-6515-17B73F2E7E74}"/>
              </a:ext>
            </a:extLst>
          </p:cNvPr>
          <p:cNvPicPr>
            <a:picLocks noChangeAspect="1"/>
          </p:cNvPicPr>
          <p:nvPr/>
        </p:nvPicPr>
        <p:blipFill>
          <a:blip r:embed="rId5"/>
          <a:stretch>
            <a:fillRect/>
          </a:stretch>
        </p:blipFill>
        <p:spPr>
          <a:xfrm>
            <a:off x="20809" y="432556"/>
            <a:ext cx="12150381" cy="6300985"/>
          </a:xfrm>
          <a:prstGeom prst="rect">
            <a:avLst/>
          </a:prstGeom>
        </p:spPr>
      </p:pic>
    </p:spTree>
    <p:extLst>
      <p:ext uri="{BB962C8B-B14F-4D97-AF65-F5344CB8AC3E}">
        <p14:creationId xmlns:p14="http://schemas.microsoft.com/office/powerpoint/2010/main" val="244931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pic>
        <p:nvPicPr>
          <p:cNvPr id="13" name="Picture 12">
            <a:extLst>
              <a:ext uri="{FF2B5EF4-FFF2-40B4-BE49-F238E27FC236}">
                <a16:creationId xmlns:a16="http://schemas.microsoft.com/office/drawing/2014/main" id="{9780FFB4-E410-356D-F509-A1B78F408E14}"/>
              </a:ext>
            </a:extLst>
          </p:cNvPr>
          <p:cNvPicPr>
            <a:picLocks noChangeAspect="1"/>
          </p:cNvPicPr>
          <p:nvPr/>
        </p:nvPicPr>
        <p:blipFill>
          <a:blip r:embed="rId5"/>
          <a:stretch>
            <a:fillRect/>
          </a:stretch>
        </p:blipFill>
        <p:spPr>
          <a:xfrm>
            <a:off x="29954" y="508763"/>
            <a:ext cx="12132091" cy="6224778"/>
          </a:xfrm>
          <a:prstGeom prst="rect">
            <a:avLst/>
          </a:prstGeom>
        </p:spPr>
      </p:pic>
    </p:spTree>
    <p:extLst>
      <p:ext uri="{BB962C8B-B14F-4D97-AF65-F5344CB8AC3E}">
        <p14:creationId xmlns:p14="http://schemas.microsoft.com/office/powerpoint/2010/main" val="361571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49124" y="1400537"/>
            <a:ext cx="8762035" cy="4524315"/>
          </a:xfrm>
          <a:prstGeom prst="rect">
            <a:avLst/>
          </a:prstGeom>
          <a:noFill/>
        </p:spPr>
        <p:txBody>
          <a:bodyPr wrap="square" rtlCol="0">
            <a:spAutoFit/>
          </a:bodyPr>
          <a:lstStyle/>
          <a:p>
            <a:r>
              <a:rPr lang="en-US" sz="3600" b="1" dirty="0">
                <a:solidFill>
                  <a:srgbClr val="FF0000"/>
                </a:solidFill>
              </a:rPr>
              <a:t>Risk factors </a:t>
            </a:r>
          </a:p>
          <a:p>
            <a:r>
              <a:rPr lang="en-US" dirty="0"/>
              <a:t>• </a:t>
            </a:r>
            <a:r>
              <a:rPr lang="en-US" sz="2800" dirty="0"/>
              <a:t>Multiparity </a:t>
            </a:r>
          </a:p>
          <a:p>
            <a:r>
              <a:rPr lang="en-US" sz="2800" dirty="0"/>
              <a:t>• Forceps delivery</a:t>
            </a:r>
          </a:p>
          <a:p>
            <a:r>
              <a:rPr lang="en-US" sz="2800" dirty="0"/>
              <a:t>• Perineal trauma.</a:t>
            </a:r>
          </a:p>
          <a:p>
            <a:r>
              <a:rPr lang="en-US" sz="2800" dirty="0"/>
              <a:t>• Long </a:t>
            </a:r>
            <a:r>
              <a:rPr lang="en-US" sz="2800" dirty="0" err="1"/>
              <a:t>labour</a:t>
            </a:r>
            <a:endParaRPr lang="en-US" sz="2800" dirty="0"/>
          </a:p>
          <a:p>
            <a:r>
              <a:rPr lang="en-US" sz="2800" dirty="0"/>
              <a:t>• Birthweight &gt;4 kg.</a:t>
            </a:r>
          </a:p>
          <a:p>
            <a:r>
              <a:rPr lang="en-US" sz="2800" dirty="0"/>
              <a:t>• Increasing age.</a:t>
            </a:r>
          </a:p>
          <a:p>
            <a:r>
              <a:rPr lang="en-US" sz="2800" dirty="0"/>
              <a:t>• </a:t>
            </a:r>
            <a:r>
              <a:rPr lang="en-US" sz="2800" dirty="0" err="1"/>
              <a:t>Postmenopause</a:t>
            </a:r>
            <a:r>
              <a:rPr lang="en-US" sz="2800" dirty="0"/>
              <a:t>.</a:t>
            </a:r>
          </a:p>
          <a:p>
            <a:r>
              <a:rPr lang="en-US" sz="2800" dirty="0"/>
              <a:t>• Obesity </a:t>
            </a:r>
          </a:p>
          <a:p>
            <a:r>
              <a:rPr lang="en-US" sz="2800" dirty="0"/>
              <a:t>• Connective tissue disease.</a:t>
            </a:r>
          </a:p>
        </p:txBody>
      </p:sp>
    </p:spTree>
    <p:extLst>
      <p:ext uri="{BB962C8B-B14F-4D97-AF65-F5344CB8AC3E}">
        <p14:creationId xmlns:p14="http://schemas.microsoft.com/office/powerpoint/2010/main" val="91071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439838" y="887983"/>
            <a:ext cx="10995949" cy="4862870"/>
          </a:xfrm>
          <a:prstGeom prst="rect">
            <a:avLst/>
          </a:prstGeom>
          <a:noFill/>
        </p:spPr>
        <p:txBody>
          <a:bodyPr wrap="square" rtlCol="0">
            <a:spAutoFit/>
          </a:bodyPr>
          <a:lstStyle/>
          <a:p>
            <a:r>
              <a:rPr lang="en-US" sz="2800" b="1" dirty="0">
                <a:solidFill>
                  <a:srgbClr val="FF0000"/>
                </a:solidFill>
              </a:rPr>
              <a:t>Clinical assessment of prolapse :</a:t>
            </a:r>
          </a:p>
          <a:p>
            <a:r>
              <a:rPr lang="en-US" sz="2400" dirty="0">
                <a:solidFill>
                  <a:srgbClr val="FF0000"/>
                </a:solidFill>
              </a:rPr>
              <a:t>HISTORY</a:t>
            </a:r>
            <a:r>
              <a:rPr lang="en-US" sz="2400" dirty="0"/>
              <a:t> :The history should elicit the presenting symptom which result either directly due to the prolapsed organ or indirectly due to organ dysfunction secondary to displacement from the anatomical position .These symptoms include :</a:t>
            </a:r>
          </a:p>
          <a:p>
            <a:r>
              <a:rPr lang="en-US" sz="2400" dirty="0"/>
              <a:t>1-sensation of vaginal bulge, heaviness or a visible protrusion at or beyond the introitus</a:t>
            </a:r>
          </a:p>
          <a:p>
            <a:r>
              <a:rPr lang="en-US" sz="2400" dirty="0"/>
              <a:t>2-lower abdominal or back pain, or a dragging discomfort relieved by lying or sitting</a:t>
            </a:r>
          </a:p>
          <a:p>
            <a:r>
              <a:rPr lang="en-US" sz="2400" dirty="0"/>
              <a:t>3-difficulty in voiding urine or emptying the bowel</a:t>
            </a:r>
          </a:p>
          <a:p>
            <a:r>
              <a:rPr lang="en-US" sz="2400" dirty="0"/>
              <a:t>4-sensations of incomplete emptying of bladder or rectum.</a:t>
            </a:r>
          </a:p>
          <a:p>
            <a:r>
              <a:rPr lang="en-US" sz="2400" dirty="0"/>
              <a:t>5-Urinary or </a:t>
            </a:r>
            <a:r>
              <a:rPr lang="en-US" sz="2400" dirty="0" err="1"/>
              <a:t>faecal</a:t>
            </a:r>
            <a:r>
              <a:rPr lang="en-US" sz="2400" dirty="0"/>
              <a:t> incontinence may also be present</a:t>
            </a:r>
          </a:p>
          <a:p>
            <a:r>
              <a:rPr lang="en-US" sz="2400" dirty="0"/>
              <a:t>6-difficulty achieving penetration, pain or discomfort during intercourse and loss of sensation and difficulty achieving orgasm</a:t>
            </a:r>
          </a:p>
          <a:p>
            <a:r>
              <a:rPr lang="en-US" sz="2400" dirty="0"/>
              <a:t>7-vaginal bleeding from a prolapse that is external and becomes ulcerated</a:t>
            </a:r>
          </a:p>
          <a:p>
            <a:endParaRPr lang="en-US" dirty="0"/>
          </a:p>
        </p:txBody>
      </p:sp>
    </p:spTree>
    <p:extLst>
      <p:ext uri="{BB962C8B-B14F-4D97-AF65-F5344CB8AC3E}">
        <p14:creationId xmlns:p14="http://schemas.microsoft.com/office/powerpoint/2010/main" val="201002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439838" y="887983"/>
            <a:ext cx="10995949" cy="5909310"/>
          </a:xfrm>
          <a:prstGeom prst="rect">
            <a:avLst/>
          </a:prstGeom>
          <a:noFill/>
        </p:spPr>
        <p:txBody>
          <a:bodyPr wrap="square" rtlCol="0">
            <a:spAutoFit/>
          </a:bodyPr>
          <a:lstStyle/>
          <a:p>
            <a:r>
              <a:rPr lang="en-US" sz="2400" b="1" dirty="0">
                <a:solidFill>
                  <a:srgbClr val="FF0000"/>
                </a:solidFill>
              </a:rPr>
              <a:t>Examination :                                                                                                                                                                           </a:t>
            </a:r>
            <a:r>
              <a:rPr lang="en-US" sz="2400" dirty="0"/>
              <a:t>should ideally be done in the lithotomy position with a Sims speculum to allow full assessment of the degree of prolapse and to assess how much descent of the cervix and uterus is present</a:t>
            </a:r>
            <a:r>
              <a:rPr lang="en-US" sz="2000" dirty="0"/>
              <a:t>      </a:t>
            </a:r>
            <a:r>
              <a:rPr lang="en-US" dirty="0"/>
              <a:t>                                                                          </a:t>
            </a:r>
          </a:p>
          <a:p>
            <a:r>
              <a:rPr lang="en-US" dirty="0"/>
              <a:t> </a:t>
            </a:r>
            <a:r>
              <a:rPr lang="en-US" sz="2400" b="1" dirty="0">
                <a:solidFill>
                  <a:srgbClr val="FF0000"/>
                </a:solidFill>
              </a:rPr>
              <a:t>STAGES OF PROLAPSE</a:t>
            </a:r>
          </a:p>
          <a:p>
            <a:r>
              <a:rPr lang="en-US" dirty="0"/>
              <a:t>• </a:t>
            </a:r>
            <a:r>
              <a:rPr lang="en-US" sz="2400" dirty="0"/>
              <a:t>Stage I where the prolapse does not reach the hymen.</a:t>
            </a:r>
          </a:p>
          <a:p>
            <a:r>
              <a:rPr lang="en-US" sz="2400" dirty="0"/>
              <a:t>• Stage II where the prolapse reaches the hymen.</a:t>
            </a:r>
          </a:p>
          <a:p>
            <a:r>
              <a:rPr lang="en-US" sz="2400" dirty="0"/>
              <a:t>• Stage III when the prolapse is mostly or wholly outside the hymen. When the uterus prolapses wholly outside this is termed procidentia.</a:t>
            </a:r>
          </a:p>
          <a:p>
            <a:r>
              <a:rPr lang="en-US" sz="2400" b="1" dirty="0">
                <a:solidFill>
                  <a:srgbClr val="FF0000"/>
                </a:solidFill>
              </a:rPr>
              <a:t>Investigation:</a:t>
            </a:r>
          </a:p>
          <a:p>
            <a:r>
              <a:rPr lang="en-US" sz="2400" dirty="0"/>
              <a:t>1-anaesthetic preassessment</a:t>
            </a:r>
          </a:p>
          <a:p>
            <a:r>
              <a:rPr lang="en-US" sz="2400" dirty="0"/>
              <a:t>2-urodynamic assessment                                                                                                                                                              3-functional tests of the lower bowel, which may include endoanal ultrasound     to check for anal  sphincter defects, rectal manometry, flexible sigmoidoscopy and a defaecating </a:t>
            </a:r>
            <a:r>
              <a:rPr lang="en-US" sz="2400" dirty="0" err="1"/>
              <a:t>proctogram</a:t>
            </a:r>
            <a:r>
              <a:rPr lang="en-US" sz="2400" dirty="0"/>
              <a:t>.</a:t>
            </a:r>
          </a:p>
          <a:p>
            <a:endParaRPr lang="en-US" dirty="0"/>
          </a:p>
        </p:txBody>
      </p:sp>
    </p:spTree>
    <p:extLst>
      <p:ext uri="{BB962C8B-B14F-4D97-AF65-F5344CB8AC3E}">
        <p14:creationId xmlns:p14="http://schemas.microsoft.com/office/powerpoint/2010/main" val="4242145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00998" y="1384147"/>
            <a:ext cx="8762035" cy="3416320"/>
          </a:xfrm>
          <a:prstGeom prst="rect">
            <a:avLst/>
          </a:prstGeom>
          <a:noFill/>
        </p:spPr>
        <p:txBody>
          <a:bodyPr wrap="square" rtlCol="0">
            <a:spAutoFit/>
          </a:bodyPr>
          <a:lstStyle/>
          <a:p>
            <a:r>
              <a:rPr lang="en-US" sz="2400" b="1" dirty="0">
                <a:solidFill>
                  <a:srgbClr val="FF0000"/>
                </a:solidFill>
              </a:rPr>
              <a:t>Treatment for prolapse</a:t>
            </a:r>
          </a:p>
          <a:p>
            <a:r>
              <a:rPr lang="en-US" sz="2400" dirty="0"/>
              <a:t>A- Conservative treatment:</a:t>
            </a:r>
          </a:p>
          <a:p>
            <a:r>
              <a:rPr lang="en-US" sz="2400" dirty="0"/>
              <a:t>1-pelvic floor muscle exercises : will reduce the symptoms of prolapse and may reduce prolapse progression in women with mild/moderate prolapse.  and for women who are keen to avoid surgical treatment, this can be an effective first step, although there is less evidence that pelvic floor exercise will reduce the anatomical extent of the prolapse and it is unlikely to be helpful for women whose prolapse is beyond the vaginal introitus</a:t>
            </a:r>
            <a:r>
              <a:rPr lang="en-US" sz="2400" b="1" dirty="0"/>
              <a:t>.</a:t>
            </a:r>
            <a:r>
              <a:rPr lang="en-US" sz="2000" b="1" dirty="0"/>
              <a:t>                                                                                                                                               </a:t>
            </a:r>
            <a:endParaRPr lang="en-US" b="1" dirty="0"/>
          </a:p>
        </p:txBody>
      </p:sp>
    </p:spTree>
    <p:extLst>
      <p:ext uri="{BB962C8B-B14F-4D97-AF65-F5344CB8AC3E}">
        <p14:creationId xmlns:p14="http://schemas.microsoft.com/office/powerpoint/2010/main" val="1982837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00998" y="887983"/>
            <a:ext cx="9427990" cy="5170646"/>
          </a:xfrm>
          <a:prstGeom prst="rect">
            <a:avLst/>
          </a:prstGeom>
          <a:noFill/>
        </p:spPr>
        <p:txBody>
          <a:bodyPr wrap="square" rtlCol="0">
            <a:spAutoFit/>
          </a:bodyPr>
          <a:lstStyle/>
          <a:p>
            <a:r>
              <a:rPr lang="en-US" sz="2200" dirty="0"/>
              <a:t>2-use of supportive vaginal pessaries :can be very effective at relieving symptoms and has the advantage of avoiding surgery and the associated risks, which can be extremely useful in the medically unfit and elderly. Ring pessaries are usually tried first, but an intact perineal body is necessary for these to be retained. Shelf pessaries, </a:t>
            </a:r>
            <a:r>
              <a:rPr lang="en-US" sz="2200" dirty="0" err="1"/>
              <a:t>Gelhorn</a:t>
            </a:r>
            <a:r>
              <a:rPr lang="en-US" sz="2200" dirty="0"/>
              <a:t> pessaries and others are useful for women with deficient perineal bodies.                                                                                                                                                                 It is usual practice to replace </a:t>
            </a:r>
            <a:r>
              <a:rPr lang="en-US" sz="2200" dirty="0" err="1"/>
              <a:t>apessary</a:t>
            </a:r>
            <a:r>
              <a:rPr lang="en-US" sz="2200" dirty="0"/>
              <a:t> every 6 months and to examine the patient for signs of vaginal ulceration</a:t>
            </a:r>
          </a:p>
          <a:p>
            <a:endParaRPr lang="en-US" sz="2200" dirty="0"/>
          </a:p>
          <a:p>
            <a:r>
              <a:rPr lang="en-US" sz="2200" dirty="0"/>
              <a:t>Complications are uncommon and usually minor (bleeding, discharge), although rarely the pessary can become incarcerated, requiring general anesthesia to remove, and rare cases of rectovaginal or vesicovaginal fistula formation have been reported.  Sexual intercourse remains theoretically possible with a well-placed ring pessary, but not with the others, so would not generally be suitable for women who are sexually active.</a:t>
            </a:r>
          </a:p>
        </p:txBody>
      </p:sp>
    </p:spTree>
    <p:extLst>
      <p:ext uri="{BB962C8B-B14F-4D97-AF65-F5344CB8AC3E}">
        <p14:creationId xmlns:p14="http://schemas.microsoft.com/office/powerpoint/2010/main" val="361021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49124" y="1400537"/>
            <a:ext cx="8762035" cy="4664597"/>
          </a:xfrm>
          <a:prstGeom prst="rect">
            <a:avLst/>
          </a:prstGeom>
          <a:no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40195AD3-D32B-6FF5-42A6-27246559BA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2571" y="1172937"/>
            <a:ext cx="7972147" cy="5354917"/>
          </a:xfrm>
          <a:prstGeom prst="rect">
            <a:avLst/>
          </a:prstGeom>
        </p:spPr>
      </p:pic>
    </p:spTree>
    <p:extLst>
      <p:ext uri="{BB962C8B-B14F-4D97-AF65-F5344CB8AC3E}">
        <p14:creationId xmlns:p14="http://schemas.microsoft.com/office/powerpoint/2010/main" val="69247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49124" y="1400537"/>
            <a:ext cx="8762035" cy="4524315"/>
          </a:xfrm>
          <a:prstGeom prst="rect">
            <a:avLst/>
          </a:prstGeom>
          <a:noFill/>
        </p:spPr>
        <p:txBody>
          <a:bodyPr wrap="square" rtlCol="0">
            <a:spAutoFit/>
          </a:bodyPr>
          <a:lstStyle/>
          <a:p>
            <a:r>
              <a:rPr lang="en-US" sz="2400" b="1" dirty="0">
                <a:solidFill>
                  <a:srgbClr val="FF0000"/>
                </a:solidFill>
              </a:rPr>
              <a:t>B-Surgical treatment</a:t>
            </a:r>
          </a:p>
          <a:p>
            <a:r>
              <a:rPr lang="en-US" sz="2400" dirty="0"/>
              <a:t>can be offered if conservative treatments have failed or if the patient chooses surgery and it include :</a:t>
            </a:r>
          </a:p>
          <a:p>
            <a:r>
              <a:rPr lang="en-US" sz="2400" dirty="0"/>
              <a:t>1- Vaginal approach:</a:t>
            </a:r>
          </a:p>
          <a:p>
            <a:r>
              <a:rPr lang="en-US" sz="2400" dirty="0"/>
              <a:t>*Anterior vaginal repair (anterior colporrhaphy)</a:t>
            </a:r>
          </a:p>
          <a:p>
            <a:r>
              <a:rPr lang="en-US" sz="2400" dirty="0"/>
              <a:t>*posterior vaginal repair (posterior colporrhaphy)</a:t>
            </a:r>
          </a:p>
          <a:p>
            <a:r>
              <a:rPr lang="en-US" sz="2400" dirty="0"/>
              <a:t>*vaginal repair with polypropylene mesh usually for recurrent prolapse (Mesh repair carries the risk of later erosion and need for removal)</a:t>
            </a:r>
          </a:p>
          <a:p>
            <a:r>
              <a:rPr lang="en-US" sz="2400" dirty="0"/>
              <a:t>2-Abdomenal approach :</a:t>
            </a:r>
          </a:p>
          <a:p>
            <a:r>
              <a:rPr lang="en-US" sz="2400" dirty="0"/>
              <a:t>*</a:t>
            </a:r>
            <a:r>
              <a:rPr lang="en-US" sz="2400" dirty="0" err="1"/>
              <a:t>sacrocolpopexy</a:t>
            </a:r>
            <a:r>
              <a:rPr lang="en-US" sz="2400" dirty="0"/>
              <a:t> is an option that will provide excellent, durable long-term cure.</a:t>
            </a:r>
          </a:p>
        </p:txBody>
      </p:sp>
    </p:spTree>
    <p:extLst>
      <p:ext uri="{BB962C8B-B14F-4D97-AF65-F5344CB8AC3E}">
        <p14:creationId xmlns:p14="http://schemas.microsoft.com/office/powerpoint/2010/main" val="392899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49124" y="1400537"/>
            <a:ext cx="10486663" cy="4832092"/>
          </a:xfrm>
          <a:prstGeom prst="rect">
            <a:avLst/>
          </a:prstGeom>
          <a:noFill/>
        </p:spPr>
        <p:txBody>
          <a:bodyPr wrap="square" rtlCol="0">
            <a:spAutoFit/>
          </a:bodyPr>
          <a:lstStyle/>
          <a:p>
            <a:r>
              <a:rPr lang="en-US" sz="2800" b="1" dirty="0">
                <a:solidFill>
                  <a:srgbClr val="FF0000"/>
                </a:solidFill>
              </a:rPr>
              <a:t>LEARNING OBJECTIVES</a:t>
            </a:r>
          </a:p>
          <a:p>
            <a:r>
              <a:rPr lang="en-US" dirty="0"/>
              <a:t>*</a:t>
            </a:r>
            <a:r>
              <a:rPr lang="en-US" sz="2800" dirty="0"/>
              <a:t>Definition of prolapse</a:t>
            </a:r>
          </a:p>
          <a:p>
            <a:r>
              <a:rPr lang="en-US" sz="2800" dirty="0"/>
              <a:t>• Understand the anatomy of supporting ligaments and fascia of the female pelvic organs.</a:t>
            </a:r>
          </a:p>
          <a:p>
            <a:r>
              <a:rPr lang="en-US" sz="2800" dirty="0"/>
              <a:t>• Appreciate the relationships between anatomical prolapse and functional symptoms, including urinary, bowel and sexual dysfunction.</a:t>
            </a:r>
          </a:p>
          <a:p>
            <a:r>
              <a:rPr lang="en-US" sz="2800" dirty="0"/>
              <a:t>*Types and degree of prolapse</a:t>
            </a:r>
          </a:p>
          <a:p>
            <a:r>
              <a:rPr lang="en-US" sz="2800" dirty="0"/>
              <a:t>• Learn how to assess the patient with prolapse by means of history, examination and relevant investigations.</a:t>
            </a:r>
          </a:p>
          <a:p>
            <a:r>
              <a:rPr lang="en-US" sz="2800" dirty="0"/>
              <a:t>• Understand the principles of treatment of prolapse  and be able to describe the effectiveness of each treatment.</a:t>
            </a:r>
          </a:p>
        </p:txBody>
      </p:sp>
    </p:spTree>
    <p:extLst>
      <p:ext uri="{BB962C8B-B14F-4D97-AF65-F5344CB8AC3E}">
        <p14:creationId xmlns:p14="http://schemas.microsoft.com/office/powerpoint/2010/main" val="279068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49124" y="1400537"/>
            <a:ext cx="8762035" cy="4664597"/>
          </a:xfrm>
          <a:prstGeom prst="rect">
            <a:avLst/>
          </a:prstGeom>
          <a:noFill/>
        </p:spPr>
        <p:txBody>
          <a:bodyPr wrap="square" rtlCol="0">
            <a:spAutoFit/>
          </a:bodyPr>
          <a:lstStyle/>
          <a:p>
            <a:endParaRPr lang="en-US" dirty="0"/>
          </a:p>
        </p:txBody>
      </p:sp>
      <p:pic>
        <p:nvPicPr>
          <p:cNvPr id="10" name="Picture 9">
            <a:extLst>
              <a:ext uri="{FF2B5EF4-FFF2-40B4-BE49-F238E27FC236}">
                <a16:creationId xmlns:a16="http://schemas.microsoft.com/office/drawing/2014/main" id="{8516E2D1-03BD-F424-B959-AF0CB0922471}"/>
              </a:ext>
            </a:extLst>
          </p:cNvPr>
          <p:cNvPicPr>
            <a:picLocks noChangeAspect="1"/>
          </p:cNvPicPr>
          <p:nvPr/>
        </p:nvPicPr>
        <p:blipFill>
          <a:blip r:embed="rId5"/>
          <a:stretch>
            <a:fillRect/>
          </a:stretch>
        </p:blipFill>
        <p:spPr>
          <a:xfrm>
            <a:off x="0" y="1108008"/>
            <a:ext cx="12148842" cy="5405241"/>
          </a:xfrm>
          <a:prstGeom prst="rect">
            <a:avLst/>
          </a:prstGeom>
        </p:spPr>
      </p:pic>
      <p:sp>
        <p:nvSpPr>
          <p:cNvPr id="12" name="Rectangle 11">
            <a:extLst>
              <a:ext uri="{FF2B5EF4-FFF2-40B4-BE49-F238E27FC236}">
                <a16:creationId xmlns:a16="http://schemas.microsoft.com/office/drawing/2014/main" id="{CF07E47F-D2FE-6942-4153-1A57F0D02549}"/>
              </a:ext>
            </a:extLst>
          </p:cNvPr>
          <p:cNvSpPr/>
          <p:nvPr/>
        </p:nvSpPr>
        <p:spPr>
          <a:xfrm>
            <a:off x="379802" y="4685100"/>
            <a:ext cx="10405641" cy="1315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86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49124" y="1400537"/>
            <a:ext cx="8762035" cy="4664597"/>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EC029E6A-FFFA-8B09-C9CF-41A810E23AC7}"/>
              </a:ext>
            </a:extLst>
          </p:cNvPr>
          <p:cNvPicPr>
            <a:picLocks noChangeAspect="1"/>
          </p:cNvPicPr>
          <p:nvPr/>
        </p:nvPicPr>
        <p:blipFill>
          <a:blip r:embed="rId5"/>
          <a:stretch>
            <a:fillRect/>
          </a:stretch>
        </p:blipFill>
        <p:spPr>
          <a:xfrm>
            <a:off x="1724789" y="1401904"/>
            <a:ext cx="8742422" cy="4054191"/>
          </a:xfrm>
          <a:prstGeom prst="rect">
            <a:avLst/>
          </a:prstGeom>
        </p:spPr>
      </p:pic>
    </p:spTree>
    <p:extLst>
      <p:ext uri="{BB962C8B-B14F-4D97-AF65-F5344CB8AC3E}">
        <p14:creationId xmlns:p14="http://schemas.microsoft.com/office/powerpoint/2010/main" val="348247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49124" y="1400537"/>
            <a:ext cx="8762035" cy="4664597"/>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CE81BA62-9505-3186-EB4D-179F1EFF66BE}"/>
              </a:ext>
            </a:extLst>
          </p:cNvPr>
          <p:cNvSpPr txBox="1"/>
          <p:nvPr/>
        </p:nvSpPr>
        <p:spPr>
          <a:xfrm>
            <a:off x="453848" y="1070452"/>
            <a:ext cx="8762035" cy="5663089"/>
          </a:xfrm>
          <a:prstGeom prst="rect">
            <a:avLst/>
          </a:prstGeom>
          <a:noFill/>
        </p:spPr>
        <p:txBody>
          <a:bodyPr wrap="square">
            <a:spAutoFit/>
          </a:bodyPr>
          <a:lstStyle/>
          <a:p>
            <a:r>
              <a:rPr lang="en-US" sz="2800" dirty="0">
                <a:solidFill>
                  <a:srgbClr val="FF0000"/>
                </a:solidFill>
              </a:rPr>
              <a:t>Relevant anatomy</a:t>
            </a:r>
          </a:p>
          <a:p>
            <a:r>
              <a:rPr lang="en-US" sz="2800" dirty="0"/>
              <a:t>Uterovaginal prolapse is caused by failure of the interaction between the </a:t>
            </a:r>
            <a:r>
              <a:rPr lang="en-US" sz="2800" dirty="0" err="1"/>
              <a:t>levator</a:t>
            </a:r>
            <a:r>
              <a:rPr lang="en-US" sz="2800" dirty="0"/>
              <a:t> ani muscles and the ligaments and fascia that support the pelvic organs.</a:t>
            </a:r>
          </a:p>
          <a:p>
            <a:r>
              <a:rPr lang="en-US" sz="2800" dirty="0"/>
              <a:t>The </a:t>
            </a:r>
            <a:r>
              <a:rPr lang="en-US" sz="2800" dirty="0" err="1"/>
              <a:t>levator</a:t>
            </a:r>
            <a:r>
              <a:rPr lang="en-US" sz="2800" dirty="0"/>
              <a:t> ani muscles are puborectalis, pubococcygeus and iliococcygeus. They are attached on each side of the pelvic side wall from the pubic ramus anteriorly over the obturator internus fascia to the ischial spine to form a bowl-shaped muscle filling the pelvic outlet and supporting the pelvic organs  prevent excessive loading of the ligaments and fascia.</a:t>
            </a:r>
          </a:p>
          <a:p>
            <a:endParaRPr lang="en-US" dirty="0"/>
          </a:p>
          <a:p>
            <a:endParaRPr lang="en-US" dirty="0"/>
          </a:p>
          <a:p>
            <a:endParaRPr lang="en-US" dirty="0"/>
          </a:p>
        </p:txBody>
      </p:sp>
    </p:spTree>
    <p:extLst>
      <p:ext uri="{BB962C8B-B14F-4D97-AF65-F5344CB8AC3E}">
        <p14:creationId xmlns:p14="http://schemas.microsoft.com/office/powerpoint/2010/main" val="8385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49124" y="1400537"/>
            <a:ext cx="8762035" cy="4664597"/>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CE81BA62-9505-3186-EB4D-179F1EFF66BE}"/>
              </a:ext>
            </a:extLst>
          </p:cNvPr>
          <p:cNvSpPr txBox="1"/>
          <p:nvPr/>
        </p:nvSpPr>
        <p:spPr>
          <a:xfrm>
            <a:off x="419582" y="1206862"/>
            <a:ext cx="8762035" cy="5601533"/>
          </a:xfrm>
          <a:prstGeom prst="rect">
            <a:avLst/>
          </a:prstGeom>
          <a:noFill/>
        </p:spPr>
        <p:txBody>
          <a:bodyPr wrap="square">
            <a:spAutoFit/>
          </a:bodyPr>
          <a:lstStyle/>
          <a:p>
            <a:r>
              <a:rPr lang="en-US" sz="2800" b="1" dirty="0">
                <a:solidFill>
                  <a:srgbClr val="FF0000"/>
                </a:solidFill>
              </a:rPr>
              <a:t>There are three levels of supporting ligaments and fascia :</a:t>
            </a:r>
          </a:p>
          <a:p>
            <a:r>
              <a:rPr lang="en-US" sz="2400" dirty="0"/>
              <a:t>1-Level 1 (apical) support is provided by the uterosacral ligaments, which attach the cervix to the sacrum. Defects in level 1 support can be seen on examination by the descent of the uterus within the vagina. In women who have previously undergone hysterectomy, level 1 support defects will manifest as vaginal vault prolapse.</a:t>
            </a:r>
          </a:p>
          <a:p>
            <a:r>
              <a:rPr lang="en-US" sz="2400" dirty="0"/>
              <a:t>2-Level 2 support is provided by the fascia that surrounds the vagina, both anteriorly and posteriorly, lying between the vagina and the bladder (</a:t>
            </a:r>
            <a:r>
              <a:rPr lang="en-US" sz="2400" dirty="0" err="1"/>
              <a:t>pubocervical</a:t>
            </a:r>
            <a:r>
              <a:rPr lang="en-US" sz="2400" dirty="0"/>
              <a:t> fascia) or rectum (rectovaginal fascia). Defects in the fascia providing level 2 support will lead to prolapse of the vaginal wall into the vaginal lumen (causing anterior or posterior vaginal prolapse).</a:t>
            </a:r>
          </a:p>
          <a:p>
            <a:endParaRPr lang="en-US" sz="2400" dirty="0"/>
          </a:p>
          <a:p>
            <a:endParaRPr lang="en-US" sz="2400" dirty="0"/>
          </a:p>
          <a:p>
            <a:endParaRPr lang="en-US" dirty="0"/>
          </a:p>
        </p:txBody>
      </p:sp>
    </p:spTree>
    <p:extLst>
      <p:ext uri="{BB962C8B-B14F-4D97-AF65-F5344CB8AC3E}">
        <p14:creationId xmlns:p14="http://schemas.microsoft.com/office/powerpoint/2010/main" val="191510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49124" y="1400537"/>
            <a:ext cx="8762035" cy="4664597"/>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93A46233-82A6-F6D4-BF89-FE4258862FE0}"/>
              </a:ext>
            </a:extLst>
          </p:cNvPr>
          <p:cNvSpPr txBox="1"/>
          <p:nvPr/>
        </p:nvSpPr>
        <p:spPr>
          <a:xfrm>
            <a:off x="196770" y="1602597"/>
            <a:ext cx="8984847" cy="4401205"/>
          </a:xfrm>
          <a:prstGeom prst="rect">
            <a:avLst/>
          </a:prstGeom>
          <a:noFill/>
        </p:spPr>
        <p:txBody>
          <a:bodyPr wrap="square">
            <a:spAutoFit/>
          </a:bodyPr>
          <a:lstStyle/>
          <a:p>
            <a:r>
              <a:rPr lang="en-US" sz="2800" dirty="0"/>
              <a:t>3-Level 3 support is provided by the fascia of the posterior vagina, which is attached at its caudal end to the perineal body. The perineal body is a dense connective tissue mass underneath the lower third of the posterior vaginal wall and is the insertion of the posterior vaginal fascia, </a:t>
            </a:r>
            <a:r>
              <a:rPr lang="en-US" sz="2800" dirty="0" err="1"/>
              <a:t>fibres</a:t>
            </a:r>
            <a:r>
              <a:rPr lang="en-US" sz="2800" dirty="0"/>
              <a:t> of </a:t>
            </a:r>
            <a:r>
              <a:rPr lang="en-US" sz="2800" dirty="0" err="1"/>
              <a:t>levator</a:t>
            </a:r>
            <a:r>
              <a:rPr lang="en-US" sz="2800" dirty="0"/>
              <a:t> ani and the transverse perineal muscles. </a:t>
            </a:r>
          </a:p>
          <a:p>
            <a:r>
              <a:rPr lang="en-US" sz="2800" dirty="0"/>
              <a:t>Defects of the perineal body usually cause the development of lower posterior vaginal wall prolapse, but the loss of the perineal body increases the size of vaginal opening and therefore predisposes to anterior vaginal prolapse as well</a:t>
            </a:r>
          </a:p>
        </p:txBody>
      </p:sp>
    </p:spTree>
    <p:extLst>
      <p:ext uri="{BB962C8B-B14F-4D97-AF65-F5344CB8AC3E}">
        <p14:creationId xmlns:p14="http://schemas.microsoft.com/office/powerpoint/2010/main" val="3306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49124" y="1400537"/>
            <a:ext cx="8762035" cy="4664597"/>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DE991438-8574-7A5C-B4F2-5EEC3EEF909A}"/>
              </a:ext>
            </a:extLst>
          </p:cNvPr>
          <p:cNvPicPr>
            <a:picLocks noChangeAspect="1"/>
          </p:cNvPicPr>
          <p:nvPr/>
        </p:nvPicPr>
        <p:blipFill>
          <a:blip r:embed="rId5"/>
          <a:stretch>
            <a:fillRect/>
          </a:stretch>
        </p:blipFill>
        <p:spPr>
          <a:xfrm>
            <a:off x="0" y="382523"/>
            <a:ext cx="12192000" cy="6351018"/>
          </a:xfrm>
          <a:prstGeom prst="rect">
            <a:avLst/>
          </a:prstGeom>
        </p:spPr>
      </p:pic>
    </p:spTree>
    <p:extLst>
      <p:ext uri="{BB962C8B-B14F-4D97-AF65-F5344CB8AC3E}">
        <p14:creationId xmlns:p14="http://schemas.microsoft.com/office/powerpoint/2010/main" val="382391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2" name="TextBox 1">
            <a:extLst>
              <a:ext uri="{FF2B5EF4-FFF2-40B4-BE49-F238E27FC236}">
                <a16:creationId xmlns:a16="http://schemas.microsoft.com/office/drawing/2014/main" id="{B0A3C9E6-0D93-5580-6EEF-6CACB32979C7}"/>
              </a:ext>
            </a:extLst>
          </p:cNvPr>
          <p:cNvSpPr txBox="1"/>
          <p:nvPr/>
        </p:nvSpPr>
        <p:spPr>
          <a:xfrm>
            <a:off x="949124" y="1400537"/>
            <a:ext cx="8762035" cy="4664597"/>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10764163-452D-A79B-DD9A-C554E93CA59A}"/>
              </a:ext>
            </a:extLst>
          </p:cNvPr>
          <p:cNvPicPr>
            <a:picLocks noChangeAspect="1"/>
          </p:cNvPicPr>
          <p:nvPr/>
        </p:nvPicPr>
        <p:blipFill>
          <a:blip r:embed="rId5"/>
          <a:stretch>
            <a:fillRect/>
          </a:stretch>
        </p:blipFill>
        <p:spPr>
          <a:xfrm>
            <a:off x="0" y="542543"/>
            <a:ext cx="12192000" cy="6190997"/>
          </a:xfrm>
          <a:prstGeom prst="rect">
            <a:avLst/>
          </a:prstGeom>
        </p:spPr>
      </p:pic>
    </p:spTree>
    <p:extLst>
      <p:ext uri="{BB962C8B-B14F-4D97-AF65-F5344CB8AC3E}">
        <p14:creationId xmlns:p14="http://schemas.microsoft.com/office/powerpoint/2010/main" val="2750925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1289</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Britannic Bold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dc:creator>
  <cp:lastModifiedBy>marwa sadiq</cp:lastModifiedBy>
  <cp:revision>22</cp:revision>
  <dcterms:created xsi:type="dcterms:W3CDTF">2022-04-04T12:07:05Z</dcterms:created>
  <dcterms:modified xsi:type="dcterms:W3CDTF">2025-11-25T10:33:24Z</dcterms:modified>
</cp:coreProperties>
</file>